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7" r:id="rId2"/>
    <p:sldId id="372" r:id="rId3"/>
    <p:sldId id="382" r:id="rId4"/>
    <p:sldId id="379" r:id="rId5"/>
    <p:sldId id="380" r:id="rId6"/>
    <p:sldId id="381" r:id="rId7"/>
    <p:sldId id="373" r:id="rId8"/>
    <p:sldId id="417" r:id="rId9"/>
    <p:sldId id="413" r:id="rId10"/>
    <p:sldId id="385" r:id="rId11"/>
    <p:sldId id="374" r:id="rId12"/>
    <p:sldId id="383" r:id="rId13"/>
    <p:sldId id="386" r:id="rId14"/>
    <p:sldId id="416" r:id="rId15"/>
    <p:sldId id="414" r:id="rId16"/>
    <p:sldId id="408" r:id="rId17"/>
    <p:sldId id="410" r:id="rId18"/>
    <p:sldId id="367" r:id="rId19"/>
    <p:sldId id="368" r:id="rId20"/>
    <p:sldId id="411" r:id="rId21"/>
    <p:sldId id="369" r:id="rId22"/>
    <p:sldId id="370" r:id="rId23"/>
    <p:sldId id="412" r:id="rId24"/>
    <p:sldId id="415" r:id="rId25"/>
    <p:sldId id="309" r:id="rId26"/>
    <p:sldId id="281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51"/>
    <p:restoredTop sz="94646"/>
  </p:normalViewPr>
  <p:slideViewPr>
    <p:cSldViewPr snapToGrid="0" snapToObjects="1">
      <p:cViewPr varScale="1">
        <p:scale>
          <a:sx n="106" d="100"/>
          <a:sy n="106" d="100"/>
        </p:scale>
        <p:origin x="192" y="6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16T12:00:45.09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20937 14443 24575,'0'0'0</inkml:trace>
</inkml:ink>
</file>

<file path=ppt/media/image1.png>
</file>

<file path=ppt/media/image10.tiff>
</file>

<file path=ppt/media/image12.png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93487-70D1-CE47-966E-3CA28F73773A}" type="datetimeFigureOut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D8903-49E7-9B4D-91C9-E7AFABA384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495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D8903-49E7-9B4D-91C9-E7AFABA38453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1643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439D8B-98D8-EE40-9E47-A3179D582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D80FCBA-57C2-884E-A61C-FCA51D24E3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E7D164-2F76-1F46-8840-8E4369770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B17D-9A61-414B-8266-A9B9F36CA6CA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154B06-DC4C-C54E-8EEA-4B1E44E5C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5E46E0-6588-7B4C-9745-085D33AD3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4922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41D07F-22C1-0B4C-8B24-17426B78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D63C44-DE09-2644-AD6B-C8F250023C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3A3AAC-B44D-924F-BF81-A4BCBC35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7EC0E-7D2B-6B41-96CF-B92C3187048C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2506F9-66C7-034B-BEE4-FAC990E84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19449D-F9DB-0B48-AE05-6939D2529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622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64B315F-A1AA-8740-BC60-D081067A80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EDF155-9126-9846-96F4-E793C0707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42E729-919C-FF4D-8B57-4C7FE1478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2F8D6-1C18-D540-A9A9-F31695F3974A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B97A4A-1958-254D-8429-758A16FCE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7CCE5F-8E67-494E-839D-681E8E3ED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7090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A9121-1EE8-B741-834D-CFC8E2EFA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F7EAF0-8AFA-0B4E-A39B-920ABD58A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269EF1-2128-3C46-A0B6-6339A8E75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12F08-C8C3-6E48-B7C6-66B3A54E1CC5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1AFCF-4C24-9146-A97B-3276C276F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D19676-E4BE-4848-A775-BFD531434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2314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159530-4E23-B84E-A58C-D6681BA75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648AA8-9DBD-084A-BDBB-499BE1EB0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F20290-1A73-4349-828A-7B3F512CB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03A54-E695-814C-ABEE-5A73BC751E58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1A53AA-D537-8248-9B51-D57570E06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3E310F-A5CE-7641-AEC6-6B794D2B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8162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91F966-AF74-6447-8438-40DE6E0EE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7188ED-D6EE-5E4E-9423-344B002DE9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9FC1405-8020-F943-BCFF-544D7B537A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0A56E6-CB93-9342-9683-F2E803A72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153C3-7A18-174A-A78F-59AC692149A1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49B0C9-69EC-674C-AE27-E948F44E1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CD4157-87C3-654B-A167-FE0762BA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751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94284B-4DEA-AC44-A6FD-1578B1A72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7379BA-A3CE-BC4E-A26D-F3C973D08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8AB15D9-2CFB-4E43-8CE5-FF6CF3A1E1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020204-3E23-F24F-B638-45EEB44AC2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8B8BB7F-95AB-0247-B92B-F09DA5D52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FC2C21-3B18-A34E-B8D4-1EFF89734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185FA-CEA8-3E4F-A0FF-FED59307A567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D0A4869-A677-6149-A493-754D00CB1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7C1B6A1-8074-E144-B5B4-B9A9AA235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8242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30D21C-6F91-2244-899E-CDF9865AE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27F43FD-D89D-E746-B3F3-3F2514284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E766-6587-F148-92F0-DCBCF01E40F9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4D15C7-8C75-424F-8388-3951F3680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EF77A48-A130-4E45-B7A7-7466281AA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468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9A42C4-1BB6-DA4F-9A02-53FF06446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4A138-6F2D-264D-9307-9ABD5819A5E1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5E89CF-A409-E343-9D0F-FEECACA63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173BCCC-6920-5542-BA6F-0FC3C537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3666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AC8CC1-8EA9-4149-959A-D9283300A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09E7DB-1D8E-174C-AA9C-993182F1E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D5D3010-DFAD-784D-A2C4-F3DC2D17D1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DCB53BE-DCB3-3442-B7D1-B2A9C899E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4FD27-EB9E-9A43-8BA8-E30161CF8861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F8B039-92CA-FF4F-B730-27160CDF5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03850D-20D7-BA49-9B1D-BF70B2F3A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0107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C2BE55-24C5-6049-B5B5-55E9F6BD4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7F8564E-EF1D-1947-95FA-E4B7FC2523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1167FAE-F692-554E-B80D-204692E8C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F8165F-C1C4-9B49-B2AA-7E39B61F5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1791F-DB63-0E46-A778-3C45E66BF293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BE5FFE-CFD2-6549-985F-9B6A8CD97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0CF919-0A08-A640-9D1D-E8F86C580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0673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57B8273-FB6D-2448-80E6-0690420DE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E7F8D1-5E13-164C-B207-457934001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5E4959-63E3-1A45-AD40-94211D0D45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58BFB-4F42-6842-86C0-4488D970B9E9}" type="datetime1">
              <a:rPr kumimoji="1" lang="zh-CN" altLang="en-US" smtClean="0"/>
              <a:t>2020/5/15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F4BF6-550F-D942-A4D2-84B754BAA5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60EEA1-82DE-4C4F-A96B-02E5511F1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9635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610.02424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506.03099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20D3A231-34CD-3446-BC66-86700D25F4B7}"/>
              </a:ext>
            </a:extLst>
          </p:cNvPr>
          <p:cNvSpPr txBox="1">
            <a:spLocks/>
          </p:cNvSpPr>
          <p:nvPr/>
        </p:nvSpPr>
        <p:spPr>
          <a:xfrm>
            <a:off x="838200" y="292645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问答摘要与推理</a:t>
            </a:r>
            <a:endParaRPr kumimoji="1" lang="en-US" altLang="zh-CN" dirty="0"/>
          </a:p>
          <a:p>
            <a:r>
              <a:rPr kumimoji="1" lang="en" altLang="zh-CN" dirty="0"/>
              <a:t>Seq2Seq</a:t>
            </a:r>
            <a:r>
              <a:rPr kumimoji="1" lang="zh-CN" altLang="en" dirty="0"/>
              <a:t>（</a:t>
            </a:r>
            <a:r>
              <a:rPr kumimoji="1" lang="zh-CN" altLang="en-US" dirty="0"/>
              <a:t>二）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D92507CB-47FF-C244-97C5-CD4587AEF5BF}"/>
              </a:ext>
            </a:extLst>
          </p:cNvPr>
          <p:cNvSpPr txBox="1">
            <a:spLocks/>
          </p:cNvSpPr>
          <p:nvPr/>
        </p:nvSpPr>
        <p:spPr>
          <a:xfrm>
            <a:off x="838200" y="81853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5400" b="1" dirty="0"/>
              <a:t>HCT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NLP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Week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4</a:t>
            </a:r>
            <a:endParaRPr kumimoji="1" lang="zh-CN" altLang="en-US" sz="54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BE56400C-D60A-0B40-9738-1B7309A8C6BC}"/>
                  </a:ext>
                </a:extLst>
              </p14:cNvPr>
              <p14:cNvContentPartPr/>
              <p14:nvPr/>
            </p14:nvContentPartPr>
            <p14:xfrm>
              <a:off x="7537320" y="5199480"/>
              <a:ext cx="360" cy="360"/>
            </p14:xfrm>
          </p:contentPart>
        </mc:Choice>
        <mc:Fallback xmlns=""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BE56400C-D60A-0B40-9738-1B7309A8C6B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27960" y="519012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435DB0D8-8244-A84D-891E-324B463EA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014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Beam search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greedy search</a:t>
            </a:r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algorithm</a:t>
            </a:r>
            <a:endParaRPr lang="zh-CN" altLang="en-US" sz="32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0024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Beam search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Beam search</a:t>
            </a:r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algorithm </a:t>
            </a:r>
            <a:endParaRPr lang="zh-CN" altLang="en-US" sz="32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1085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Beam search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Beam search</a:t>
            </a:r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algorithm </a:t>
            </a:r>
            <a:endParaRPr lang="zh-CN" altLang="en-US" sz="32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4973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Beam search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Beam search</a:t>
            </a:r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algorithm </a:t>
            </a:r>
            <a:endParaRPr lang="zh-CN" altLang="en-US" sz="32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6DA0BB4-D2A0-6448-98AD-D9C103940811}"/>
              </a:ext>
            </a:extLst>
          </p:cNvPr>
          <p:cNvSpPr/>
          <p:nvPr/>
        </p:nvSpPr>
        <p:spPr>
          <a:xfrm>
            <a:off x="8610600" y="5987018"/>
            <a:ext cx="22733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2"/>
              </a:rPr>
              <a:t>diverse beam search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4356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SUMMARY GENERATION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E5D7A6-D811-1542-A252-6FCBFED4967E}"/>
              </a:ext>
            </a:extLst>
          </p:cNvPr>
          <p:cNvSpPr/>
          <p:nvPr/>
        </p:nvSpPr>
        <p:spPr>
          <a:xfrm>
            <a:off x="392145" y="1354090"/>
            <a:ext cx="3194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Diverse Beam Decoding </a:t>
            </a:r>
            <a:endParaRPr lang="en" altLang="zh-CN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4D2C298-0F36-004D-AF97-A3E46473D4D2}"/>
              </a:ext>
            </a:extLst>
          </p:cNvPr>
          <p:cNvSpPr/>
          <p:nvPr/>
        </p:nvSpPr>
        <p:spPr>
          <a:xfrm>
            <a:off x="385338" y="2044005"/>
            <a:ext cx="9022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2400" dirty="0">
                <a:latin typeface="NimbusRomNo9L"/>
              </a:rPr>
              <a:t>the top-</a:t>
            </a:r>
            <a:r>
              <a:rPr lang="en" altLang="zh-CN" sz="2400" dirty="0">
                <a:latin typeface="CMMI10"/>
              </a:rPr>
              <a:t>B </a:t>
            </a:r>
            <a:r>
              <a:rPr lang="en" altLang="zh-CN" sz="2400" dirty="0">
                <a:latin typeface="NimbusRomNo9L"/>
              </a:rPr>
              <a:t>hypotheses may differ by just a couple tokens at the end of sequences, which not only affects the quality of generated sequences but also wastes computational resources </a:t>
            </a:r>
            <a:endParaRPr lang="e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96109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深度学习框架图计算理论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Beam search</a:t>
            </a:r>
          </a:p>
          <a:p>
            <a:r>
              <a:rPr lang="zh-CN" altLang="en-US" sz="3600" dirty="0"/>
              <a:t>生成式文本摘要问题补充</a:t>
            </a:r>
            <a:endParaRPr lang="en" altLang="zh-CN" sz="3600" dirty="0"/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Baseline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代码实践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259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Scheduled Sampling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12AFCA1-2C72-1A47-A3EE-D298041AA5A8}"/>
              </a:ext>
            </a:extLst>
          </p:cNvPr>
          <p:cNvSpPr/>
          <p:nvPr/>
        </p:nvSpPr>
        <p:spPr>
          <a:xfrm>
            <a:off x="392145" y="1365697"/>
            <a:ext cx="87219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2400" dirty="0">
                <a:latin typeface="NimbusRomNo9L"/>
              </a:rPr>
              <a:t>A method for avoiding the problem of exposure bias. </a:t>
            </a:r>
            <a:endParaRPr lang="en" altLang="zh-CN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31971C8-C60D-BF4D-B830-9BB5D96759CD}"/>
              </a:ext>
            </a:extLst>
          </p:cNvPr>
          <p:cNvSpPr/>
          <p:nvPr/>
        </p:nvSpPr>
        <p:spPr>
          <a:xfrm>
            <a:off x="392145" y="2067219"/>
            <a:ext cx="89251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是一种解决训练和生成时输入数据分布不一致的方法。在训练早期该方法主要使用目标序列中的真实元素作为解码器输入，可以将模型从随机初始化的状态快速引导至一个合理的状态。随着训练的进行，该方法会逐渐更多地使用生成的元素作为解码器输入，以解决数据分布不一致的问题。该方法应用在模型的</a:t>
            </a:r>
            <a:r>
              <a:rPr lang="zh-CN" altLang="en-US" dirty="0">
                <a:solidFill>
                  <a:srgbClr val="333333"/>
                </a:solidFill>
                <a:highlight>
                  <a:srgbClr val="FFFF00"/>
                </a:highlight>
                <a:latin typeface="pingfang SC" panose="020B0400000000000000" pitchFamily="34" charset="-122"/>
                <a:ea typeface="pingfang SC" panose="020B0400000000000000" pitchFamily="34" charset="-122"/>
              </a:rPr>
              <a:t>训练阶段</a:t>
            </a:r>
            <a:r>
              <a:rPr lang="zh-CN" altLang="en-US" dirty="0">
                <a:solidFill>
                  <a:srgbClr val="33333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，生成阶段不使用。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5AFED7E-65AF-544D-A1DA-4B084B7EBE76}"/>
              </a:ext>
            </a:extLst>
          </p:cNvPr>
          <p:cNvSpPr/>
          <p:nvPr/>
        </p:nvSpPr>
        <p:spPr>
          <a:xfrm>
            <a:off x="3705231" y="5747161"/>
            <a:ext cx="80293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>
                <a:hlinkClick r:id="rId2"/>
              </a:rPr>
              <a:t>Scheduled Sampling for Sequence Prediction with Recurrent Neural Networks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1828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Scheduled Sampling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23E67D3-32E4-0B4B-AC94-B1611799E800}" type="slidenum">
              <a:rPr kumimoji="1" lang="zh-CN" altLang="en-US" smtClean="0"/>
              <a:t>17</a:t>
            </a:fld>
            <a:endParaRPr kumimoji="1"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A5D65BD-7920-4742-9851-12793898A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" y="1099714"/>
            <a:ext cx="5732940" cy="364210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1DDC509-CCE7-844A-A6D1-E2B85D40E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2679885"/>
            <a:ext cx="6017388" cy="364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46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Datasets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CNN </a:t>
            </a:r>
            <a:r>
              <a:rPr lang="en-US" altLang="zh-CN" sz="3200" kern="1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dailymail</a:t>
            </a:r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数据集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18</a:t>
            </a:fld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EE6BA60-04DD-9242-B516-290AD1F2A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45" y="1953429"/>
            <a:ext cx="5791200" cy="15748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76AB207-AAB1-694E-AF46-129996A90E91}"/>
              </a:ext>
            </a:extLst>
          </p:cNvPr>
          <p:cNvSpPr txBox="1"/>
          <p:nvPr/>
        </p:nvSpPr>
        <p:spPr>
          <a:xfrm>
            <a:off x="348601" y="3739293"/>
            <a:ext cx="7018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新浪微博摘要数据集（</a:t>
            </a:r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679898 </a:t>
            </a:r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条数据）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F66ED91-9ECA-384C-9C2B-92F2B67AA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909" y="4930249"/>
            <a:ext cx="4873473" cy="81577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BB5BE15-BED7-024D-8CC3-8B184A5D1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145" y="4456723"/>
            <a:ext cx="6100095" cy="176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6946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ROUGE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recall-oriented understand for </a:t>
            </a:r>
            <a:r>
              <a:rPr lang="en-US" altLang="zh-CN" sz="3200" kern="1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gisting</a:t>
            </a:r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kern="1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evalution</a:t>
            </a:r>
            <a:endParaRPr lang="zh-CN" altLang="en-US" sz="32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19</a:t>
            </a:fld>
            <a:endParaRPr kumimoji="1"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8493E35-9900-FA40-ABE3-CCBDB283DFA7}"/>
              </a:ext>
            </a:extLst>
          </p:cNvPr>
          <p:cNvSpPr/>
          <p:nvPr/>
        </p:nvSpPr>
        <p:spPr>
          <a:xfrm>
            <a:off x="765563" y="2594544"/>
            <a:ext cx="238258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" altLang="zh-CN" sz="2800" dirty="0">
                <a:solidFill>
                  <a:srgbClr val="404040"/>
                </a:solidFill>
                <a:latin typeface="-apple-system"/>
              </a:rPr>
              <a:t>ROUGE-N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2800" dirty="0">
                <a:solidFill>
                  <a:srgbClr val="404040"/>
                </a:solidFill>
                <a:latin typeface="-apple-system"/>
              </a:rPr>
              <a:t>ROUGE-L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2800" dirty="0">
                <a:solidFill>
                  <a:srgbClr val="404040"/>
                </a:solidFill>
                <a:latin typeface="-apple-system"/>
              </a:rPr>
              <a:t>ROUGE-S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2800" dirty="0">
                <a:solidFill>
                  <a:srgbClr val="404040"/>
                </a:solidFill>
                <a:latin typeface="-apple-system"/>
              </a:rPr>
              <a:t>ROUGE-W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2800" dirty="0">
                <a:solidFill>
                  <a:srgbClr val="404040"/>
                </a:solidFill>
                <a:latin typeface="-apple-system"/>
              </a:rPr>
              <a:t>ROUGE-SU</a:t>
            </a:r>
            <a:endParaRPr lang="en" altLang="zh-CN" sz="2400" b="0" i="0" dirty="0">
              <a:solidFill>
                <a:srgbClr val="404040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438949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zh-CN" altLang="en-US" sz="3600" dirty="0"/>
              <a:t>深度学习框架图计算理论</a:t>
            </a:r>
          </a:p>
          <a:p>
            <a:r>
              <a:rPr lang="en" altLang="zh-CN" sz="3600" dirty="0"/>
              <a:t>Beam search</a:t>
            </a:r>
          </a:p>
          <a:p>
            <a:r>
              <a:rPr lang="zh-CN" altLang="en-US" sz="3600" dirty="0"/>
              <a:t>生成式文本摘要问题补充</a:t>
            </a:r>
          </a:p>
          <a:p>
            <a:r>
              <a:rPr lang="en" altLang="zh-CN" sz="3600" dirty="0"/>
              <a:t>Baseline</a:t>
            </a:r>
            <a:r>
              <a:rPr lang="zh-CN" altLang="en-US" sz="3600" dirty="0"/>
              <a:t>代码实践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2394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ROUGE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D03C71-16C5-7F4E-91D1-46F3C06310E4}"/>
              </a:ext>
            </a:extLst>
          </p:cNvPr>
          <p:cNvSpPr txBox="1"/>
          <p:nvPr/>
        </p:nvSpPr>
        <p:spPr>
          <a:xfrm>
            <a:off x="392145" y="1247247"/>
            <a:ext cx="66261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recall-oriented understand for </a:t>
            </a:r>
            <a:r>
              <a:rPr lang="en-US" altLang="zh-CN" sz="3200" kern="1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gisting</a:t>
            </a:r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200" kern="1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evalution</a:t>
            </a:r>
            <a:endParaRPr lang="zh-CN" altLang="en-US" sz="32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20</a:t>
            </a:fld>
            <a:endParaRPr kumimoji="1"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8493E35-9900-FA40-ABE3-CCBDB283DFA7}"/>
              </a:ext>
            </a:extLst>
          </p:cNvPr>
          <p:cNvSpPr/>
          <p:nvPr/>
        </p:nvSpPr>
        <p:spPr>
          <a:xfrm>
            <a:off x="765563" y="2594544"/>
            <a:ext cx="238258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" altLang="zh-CN" sz="2800" dirty="0">
                <a:solidFill>
                  <a:srgbClr val="404040"/>
                </a:solidFill>
                <a:latin typeface="-apple-system"/>
              </a:rPr>
              <a:t>ROUGE-N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2800" dirty="0">
                <a:solidFill>
                  <a:srgbClr val="404040"/>
                </a:solidFill>
                <a:latin typeface="-apple-system"/>
              </a:rPr>
              <a:t>ROUGE-L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2800" dirty="0">
                <a:solidFill>
                  <a:srgbClr val="404040"/>
                </a:solidFill>
                <a:latin typeface="-apple-system"/>
              </a:rPr>
              <a:t>ROUGE-S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2800" dirty="0">
                <a:solidFill>
                  <a:srgbClr val="404040"/>
                </a:solidFill>
                <a:latin typeface="-apple-system"/>
              </a:rPr>
              <a:t>ROUGE-W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2800" dirty="0">
                <a:solidFill>
                  <a:srgbClr val="404040"/>
                </a:solidFill>
                <a:latin typeface="-apple-system"/>
              </a:rPr>
              <a:t>ROUGE-SU</a:t>
            </a:r>
            <a:endParaRPr lang="en" altLang="zh-CN" sz="2400" b="0" i="0" dirty="0">
              <a:solidFill>
                <a:srgbClr val="404040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100529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Initializing neural networks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69490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Batch size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22</a:t>
            </a:fld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9AA4956-C6C7-1E40-AA67-358E8CD8965B}"/>
              </a:ext>
            </a:extLst>
          </p:cNvPr>
          <p:cNvSpPr/>
          <p:nvPr/>
        </p:nvSpPr>
        <p:spPr>
          <a:xfrm>
            <a:off x="657230" y="1376522"/>
            <a:ext cx="84214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1. Batch size是用于在每次迭代中训练模型的数据数量。一般的设置是32，</a:t>
            </a:r>
            <a:r>
              <a:rPr lang="en-US" altLang="zh-CN" sz="2400" dirty="0"/>
              <a:t>6</a:t>
            </a:r>
            <a:r>
              <a:rPr lang="zh-CN" altLang="en-US" sz="2400" dirty="0"/>
              <a:t>4，128，256，512。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331EAD4-D421-6249-9673-965899081AF3}"/>
              </a:ext>
            </a:extLst>
          </p:cNvPr>
          <p:cNvSpPr/>
          <p:nvPr/>
        </p:nvSpPr>
        <p:spPr>
          <a:xfrm>
            <a:off x="657230" y="2396954"/>
            <a:ext cx="83875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2. 选择正确的Batch size对于确保cost function和参数值的收敛，以及模型的泛化能力。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B700483-71C0-3849-8B55-A6779BC326D9}"/>
              </a:ext>
            </a:extLst>
          </p:cNvPr>
          <p:cNvSpPr/>
          <p:nvPr/>
        </p:nvSpPr>
        <p:spPr>
          <a:xfrm>
            <a:off x="657230" y="3422228"/>
            <a:ext cx="83535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3. Batch size决定更新的频率。Batch size越小，更新就越快。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3D44B3F-7A86-AF48-A776-3652E0FC5D1E}"/>
              </a:ext>
            </a:extLst>
          </p:cNvPr>
          <p:cNvSpPr/>
          <p:nvPr/>
        </p:nvSpPr>
        <p:spPr>
          <a:xfrm>
            <a:off x="657231" y="4078170"/>
            <a:ext cx="84214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4. Batch size越大，梯度越精确。也就是说，在迭代计算的时候更容易跳过局部区域。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5BE0DAE-3AEC-124E-A237-5256C0B71214}"/>
              </a:ext>
            </a:extLst>
          </p:cNvPr>
          <p:cNvSpPr/>
          <p:nvPr/>
        </p:nvSpPr>
        <p:spPr>
          <a:xfrm>
            <a:off x="657230" y="5098602"/>
            <a:ext cx="83875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5. 比较大Batch size，往往GPU memory是不够用的，就需要通过并行计算的方式解决。</a:t>
            </a:r>
          </a:p>
        </p:txBody>
      </p:sp>
    </p:spTree>
    <p:extLst>
      <p:ext uri="{BB962C8B-B14F-4D97-AF65-F5344CB8AC3E}">
        <p14:creationId xmlns:p14="http://schemas.microsoft.com/office/powerpoint/2010/main" val="1176175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Choice of optimizer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BA8E735-9E2D-3E44-A857-6B668955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23</a:t>
            </a:fld>
            <a:endParaRPr kumimoji="1"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6FE67EB-7EF1-BE4B-B843-1ACECF0FB03A}"/>
              </a:ext>
            </a:extLst>
          </p:cNvPr>
          <p:cNvSpPr/>
          <p:nvPr/>
        </p:nvSpPr>
        <p:spPr>
          <a:xfrm>
            <a:off x="528447" y="2053400"/>
            <a:ext cx="498245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800" dirty="0">
                <a:solidFill>
                  <a:srgbClr val="000000"/>
                </a:solidFill>
                <a:latin typeface="Helvetica Neue" panose="02000503000000020004" pitchFamily="2" charset="0"/>
              </a:rPr>
              <a:t>(Stochastic) Gradient Descent</a:t>
            </a:r>
            <a:endParaRPr lang="en" altLang="zh-CN" sz="2800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3EB71F0-A132-474C-8C64-B355F7EF6593}"/>
              </a:ext>
            </a:extLst>
          </p:cNvPr>
          <p:cNvSpPr/>
          <p:nvPr/>
        </p:nvSpPr>
        <p:spPr>
          <a:xfrm>
            <a:off x="528447" y="2871122"/>
            <a:ext cx="17588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dirty="0">
                <a:solidFill>
                  <a:srgbClr val="000000"/>
                </a:solidFill>
                <a:latin typeface="Helvetica Neue" panose="02000503000000020004" pitchFamily="2" charset="0"/>
              </a:rPr>
              <a:t>Momentum</a:t>
            </a:r>
            <a:endParaRPr lang="en" altLang="zh-CN" sz="2400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A81950-C75C-A94C-A615-3010E9DF69BA}"/>
              </a:ext>
            </a:extLst>
          </p:cNvPr>
          <p:cNvSpPr/>
          <p:nvPr/>
        </p:nvSpPr>
        <p:spPr>
          <a:xfrm>
            <a:off x="528447" y="3627289"/>
            <a:ext cx="15016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dirty="0" err="1">
                <a:solidFill>
                  <a:srgbClr val="000000"/>
                </a:solidFill>
                <a:latin typeface="Helvetica Neue" panose="02000503000000020004" pitchFamily="2" charset="0"/>
              </a:rPr>
              <a:t>RMSprop</a:t>
            </a:r>
            <a:endParaRPr lang="en" altLang="zh-CN" sz="2400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36CC840-7ADE-4A48-9A01-EE2E05E0FDB0}"/>
              </a:ext>
            </a:extLst>
          </p:cNvPr>
          <p:cNvSpPr/>
          <p:nvPr/>
        </p:nvSpPr>
        <p:spPr>
          <a:xfrm>
            <a:off x="528447" y="4383456"/>
            <a:ext cx="9941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dirty="0">
                <a:solidFill>
                  <a:srgbClr val="000000"/>
                </a:solidFill>
                <a:latin typeface="Helvetica Neue" panose="02000503000000020004" pitchFamily="2" charset="0"/>
              </a:rPr>
              <a:t>Adam</a:t>
            </a:r>
            <a:endParaRPr lang="en" altLang="zh-CN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3145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深度学习框架图计算理论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Beam search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生成式文本摘要问题补充</a:t>
            </a:r>
            <a:endParaRPr lang="en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" altLang="zh-CN" sz="3600" dirty="0"/>
              <a:t>Baseline</a:t>
            </a:r>
            <a:r>
              <a:rPr lang="zh-CN" altLang="en-US" sz="3600" dirty="0"/>
              <a:t>代码实践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5668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C5F4E72-AB96-3844-93A6-2ACAEC3BD9BC}"/>
              </a:ext>
            </a:extLst>
          </p:cNvPr>
          <p:cNvSpPr txBox="1"/>
          <p:nvPr/>
        </p:nvSpPr>
        <p:spPr>
          <a:xfrm>
            <a:off x="2321817" y="2721114"/>
            <a:ext cx="11533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作业</a:t>
            </a:r>
            <a:endParaRPr kumimoji="1" lang="en" altLang="zh-CN" sz="4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D8022E2-04F5-3F40-8A33-3F45249BE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6413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8EE9A29-30D8-0541-B179-6371AEE9EC00}"/>
              </a:ext>
            </a:extLst>
          </p:cNvPr>
          <p:cNvSpPr txBox="1"/>
          <p:nvPr/>
        </p:nvSpPr>
        <p:spPr>
          <a:xfrm>
            <a:off x="3013587" y="2721114"/>
            <a:ext cx="8342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/>
              <a:t>Bye</a:t>
            </a:r>
            <a:r>
              <a:rPr kumimoji="1" lang="zh-CN" altLang="en-US" sz="4000" b="1" dirty="0"/>
              <a:t> ！</a:t>
            </a:r>
            <a:endParaRPr kumimoji="1" lang="en-US" altLang="zh-CN" sz="4000" b="1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FB2E5E8-A0A0-394C-BED7-53E264E38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4145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zh-CN" altLang="en-US" sz="3600" dirty="0"/>
              <a:t>深度学习框架图计算理论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Beam search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生成式文本摘要问题补充</a:t>
            </a:r>
            <a:endParaRPr lang="en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Baseline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代码实践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748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图计算理论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59C3D4D-6E08-3E48-8B62-071646A3CC7F}"/>
              </a:ext>
            </a:extLst>
          </p:cNvPr>
          <p:cNvSpPr/>
          <p:nvPr/>
        </p:nvSpPr>
        <p:spPr>
          <a:xfrm>
            <a:off x="392145" y="1125840"/>
            <a:ext cx="3252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DengXian" panose="02010600030101010101" pitchFamily="2" charset="-122"/>
                <a:cs typeface="Times New Roman" panose="02020603050405020304" pitchFamily="18" charset="0"/>
              </a:rPr>
              <a:t>Computational Graphs</a:t>
            </a:r>
            <a:r>
              <a:rPr lang="zh-CN" altLang="zh-CN" sz="2400" dirty="0"/>
              <a:t> </a:t>
            </a:r>
            <a:endParaRPr lang="zh-CN" altLang="en-US" sz="2400" dirty="0"/>
          </a:p>
        </p:txBody>
      </p:sp>
      <p:pic>
        <p:nvPicPr>
          <p:cNvPr id="12" name="图片 11" descr="图片包含 物体, 时钟, 手表&#10;&#10;描述已自动生成">
            <a:extLst>
              <a:ext uri="{FF2B5EF4-FFF2-40B4-BE49-F238E27FC236}">
                <a16:creationId xmlns:a16="http://schemas.microsoft.com/office/drawing/2014/main" id="{396F2B4C-9C41-414D-BD10-F81312041112}"/>
              </a:ext>
            </a:extLst>
          </p:cNvPr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9711" y="1742284"/>
            <a:ext cx="7223501" cy="4887749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BA6554AD-3C2B-5846-B915-22792178D7B8}"/>
              </a:ext>
            </a:extLst>
          </p:cNvPr>
          <p:cNvSpPr/>
          <p:nvPr/>
        </p:nvSpPr>
        <p:spPr>
          <a:xfrm>
            <a:off x="8722079" y="2967335"/>
            <a:ext cx="25202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DengXian" panose="02010600030101010101" pitchFamily="2" charset="-122"/>
                <a:cs typeface="Times New Roman" panose="02020603050405020304" pitchFamily="18" charset="0"/>
              </a:rPr>
              <a:t>Derivatives</a:t>
            </a:r>
            <a:r>
              <a:rPr lang="zh-CN" altLang="en-US" sz="2400" dirty="0">
                <a:latin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DengXian" panose="02010600030101010101" pitchFamily="2" charset="-122"/>
                <a:cs typeface="Times New Roman" panose="02020603050405020304" pitchFamily="18" charset="0"/>
              </a:rPr>
              <a:t>on</a:t>
            </a:r>
            <a:r>
              <a:rPr lang="zh-CN" altLang="en-US" sz="2400" dirty="0">
                <a:latin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DengXian" panose="02010600030101010101" pitchFamily="2" charset="-122"/>
                <a:cs typeface="Times New Roman" panose="02020603050405020304" pitchFamily="18" charset="0"/>
              </a:rPr>
              <a:t>it</a:t>
            </a:r>
            <a:r>
              <a:rPr lang="zh-CN" altLang="en-US" sz="2400" dirty="0">
                <a:latin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DengXian" panose="02010600030101010101" pitchFamily="2" charset="-122"/>
                <a:cs typeface="Times New Roman" panose="02020603050405020304" pitchFamily="18" charset="0"/>
              </a:rPr>
              <a:t>?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5989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图计算理论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59C3D4D-6E08-3E48-8B62-071646A3CC7F}"/>
              </a:ext>
            </a:extLst>
          </p:cNvPr>
          <p:cNvSpPr/>
          <p:nvPr/>
        </p:nvSpPr>
        <p:spPr>
          <a:xfrm>
            <a:off x="431334" y="1138903"/>
            <a:ext cx="22204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DengXian" panose="02010600030101010101" pitchFamily="2" charset="-122"/>
                <a:cs typeface="Times New Roman" panose="02020603050405020304" pitchFamily="18" charset="0"/>
              </a:rPr>
              <a:t>Factoring Paths</a:t>
            </a:r>
            <a:endParaRPr lang="zh-CN" altLang="en-US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BE5A2C3-1C18-DD4F-BA04-E3039BB89AF0}"/>
              </a:ext>
            </a:extLst>
          </p:cNvPr>
          <p:cNvPicPr/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58678" y="1670430"/>
            <a:ext cx="8874488" cy="1608347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9E0DB415-04F2-6D45-9EDB-411BFE65F023}"/>
              </a:ext>
            </a:extLst>
          </p:cNvPr>
          <p:cNvSpPr/>
          <p:nvPr/>
        </p:nvSpPr>
        <p:spPr>
          <a:xfrm>
            <a:off x="4378322" y="3348639"/>
            <a:ext cx="30957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DengXian" panose="02010600030101010101" pitchFamily="2" charset="-122"/>
                <a:cs typeface="Times New Roman" panose="02020603050405020304" pitchFamily="18" charset="0"/>
              </a:rPr>
              <a:t>forward-mode differentiation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ABA98F8-939F-A344-911B-06A522D4C182}"/>
              </a:ext>
            </a:extLst>
          </p:cNvPr>
          <p:cNvSpPr/>
          <p:nvPr/>
        </p:nvSpPr>
        <p:spPr>
          <a:xfrm>
            <a:off x="4378322" y="5009765"/>
            <a:ext cx="30428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DengXian" panose="02010600030101010101" pitchFamily="2" charset="-122"/>
                <a:cs typeface="Times New Roman" panose="02020603050405020304" pitchFamily="18" charset="0"/>
              </a:rPr>
              <a:t>reverse-mode differentiation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4916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图计算理论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59C3D4D-6E08-3E48-8B62-071646A3CC7F}"/>
              </a:ext>
            </a:extLst>
          </p:cNvPr>
          <p:cNvSpPr/>
          <p:nvPr/>
        </p:nvSpPr>
        <p:spPr>
          <a:xfrm>
            <a:off x="392145" y="1125840"/>
            <a:ext cx="40687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DengXian" panose="02010600030101010101" pitchFamily="2" charset="-122"/>
                <a:cs typeface="Times New Roman" panose="02020603050405020304" pitchFamily="18" charset="0"/>
              </a:rPr>
              <a:t>forward-mode differentiation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2044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图计算理论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59C3D4D-6E08-3E48-8B62-071646A3CC7F}"/>
              </a:ext>
            </a:extLst>
          </p:cNvPr>
          <p:cNvSpPr/>
          <p:nvPr/>
        </p:nvSpPr>
        <p:spPr>
          <a:xfrm>
            <a:off x="392145" y="1125840"/>
            <a:ext cx="39998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DengXian" panose="02010600030101010101" pitchFamily="2" charset="-122"/>
                <a:cs typeface="Times New Roman" panose="02020603050405020304" pitchFamily="18" charset="0"/>
              </a:rPr>
              <a:t>reverse-mode differentiation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14478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图计算理论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8</a:t>
            </a:fld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B382454-AE5F-4A43-AD69-8F92C8456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908" y="638082"/>
            <a:ext cx="4864183" cy="115813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6C46B25-828A-234E-ABFA-76735A336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849" y="3068387"/>
            <a:ext cx="92583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721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深度学习框架图计算理论</a:t>
            </a:r>
          </a:p>
          <a:p>
            <a:r>
              <a:rPr lang="en" altLang="zh-CN" sz="3600" dirty="0"/>
              <a:t>Beam search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生成式文本摘要问题补充</a:t>
            </a:r>
            <a:endParaRPr lang="en" altLang="zh-CN" sz="36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Baseline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代码实践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236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32551</TotalTime>
  <Words>503</Words>
  <Application>Microsoft Macintosh PowerPoint</Application>
  <PresentationFormat>宽屏</PresentationFormat>
  <Paragraphs>110</Paragraphs>
  <Slides>26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-apple-system</vt:lpstr>
      <vt:lpstr>等线</vt:lpstr>
      <vt:lpstr>等线</vt:lpstr>
      <vt:lpstr>等线 Light</vt:lpstr>
      <vt:lpstr>CMMI10</vt:lpstr>
      <vt:lpstr>NimbusRomNo9L</vt:lpstr>
      <vt:lpstr>pingfang SC</vt:lpstr>
      <vt:lpstr>Arial</vt:lpstr>
      <vt:lpstr>Helvetica Neue</vt:lpstr>
      <vt:lpstr>Office 主题​​</vt:lpstr>
      <vt:lpstr>PowerPoint 演示文稿</vt:lpstr>
      <vt:lpstr>Outline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Outline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nan</dc:creator>
  <cp:lastModifiedBy>zhang nan</cp:lastModifiedBy>
  <cp:revision>190</cp:revision>
  <cp:lastPrinted>2019-11-08T15:05:15Z</cp:lastPrinted>
  <dcterms:created xsi:type="dcterms:W3CDTF">2019-10-16T03:16:11Z</dcterms:created>
  <dcterms:modified xsi:type="dcterms:W3CDTF">2020-05-15T01:28:32Z</dcterms:modified>
</cp:coreProperties>
</file>